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338" r:id="rId4"/>
    <p:sldId id="371" r:id="rId5"/>
    <p:sldId id="343" r:id="rId6"/>
    <p:sldId id="376" r:id="rId7"/>
    <p:sldId id="374" r:id="rId8"/>
    <p:sldId id="365" r:id="rId9"/>
    <p:sldId id="377" r:id="rId10"/>
    <p:sldId id="378" r:id="rId1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FF"/>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39" autoAdjust="0"/>
    <p:restoredTop sz="94662" autoAdjust="0"/>
  </p:normalViewPr>
  <p:slideViewPr>
    <p:cSldViewPr>
      <p:cViewPr varScale="1">
        <p:scale>
          <a:sx n="90" d="100"/>
          <a:sy n="90" d="100"/>
        </p:scale>
        <p:origin x="822" y="84"/>
      </p:cViewPr>
      <p:guideLst>
        <p:guide orient="horz" pos="1620"/>
        <p:guide pos="2880"/>
      </p:guideLst>
    </p:cSldViewPr>
  </p:slideViewPr>
  <p:outlineViewPr>
    <p:cViewPr>
      <p:scale>
        <a:sx n="33" d="100"/>
        <a:sy n="33" d="100"/>
      </p:scale>
      <p:origin x="0" y="457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E0C044E-DAA5-411C-8CC0-8608F0241954}" type="datetimeFigureOut">
              <a:rPr lang="en-US" smtClean="0"/>
              <a:t>2/4/2017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2A9D72-157A-45B0-A9DD-5B2C8D76977A}" type="slidenum">
              <a:rPr lang="en-US" smtClean="0"/>
              <a:t>‹#›</a:t>
            </a:fld>
            <a:endParaRPr lang="en-US"/>
          </a:p>
        </p:txBody>
      </p:sp>
    </p:spTree>
    <p:extLst>
      <p:ext uri="{BB962C8B-B14F-4D97-AF65-F5344CB8AC3E}">
        <p14:creationId xmlns:p14="http://schemas.microsoft.com/office/powerpoint/2010/main" val="2855568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2A9D72-157A-45B0-A9DD-5B2C8D76977A}" type="slidenum">
              <a:rPr lang="en-US" smtClean="0"/>
              <a:t>3</a:t>
            </a:fld>
            <a:endParaRPr lang="en-US"/>
          </a:p>
        </p:txBody>
      </p:sp>
    </p:spTree>
    <p:extLst>
      <p:ext uri="{BB962C8B-B14F-4D97-AF65-F5344CB8AC3E}">
        <p14:creationId xmlns:p14="http://schemas.microsoft.com/office/powerpoint/2010/main" val="21277310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C7444E1-CE27-4C75-9329-1AE83DD0D30A}" type="datetimeFigureOut">
              <a:rPr lang="en-US" smtClean="0"/>
              <a:t>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9330604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535259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3595043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0382262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C7444E1-CE27-4C75-9329-1AE83DD0D30A}" type="datetimeFigureOut">
              <a:rPr lang="en-US" smtClean="0"/>
              <a:t>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2317231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C7444E1-CE27-4C75-9329-1AE83DD0D30A}" type="datetimeFigureOut">
              <a:rPr lang="en-US" smtClean="0"/>
              <a:t>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2698740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C7444E1-CE27-4C75-9329-1AE83DD0D30A}" type="datetimeFigureOut">
              <a:rPr lang="en-US" smtClean="0"/>
              <a:t>2/4/2017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23048216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C7444E1-CE27-4C75-9329-1AE83DD0D30A}" type="datetimeFigureOut">
              <a:rPr lang="en-US" smtClean="0"/>
              <a:t>2/4/2017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2714714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7444E1-CE27-4C75-9329-1AE83DD0D30A}" type="datetimeFigureOut">
              <a:rPr lang="en-US" smtClean="0"/>
              <a:t>2/4/2017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804349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7444E1-CE27-4C75-9329-1AE83DD0D30A}" type="datetimeFigureOut">
              <a:rPr lang="en-US" smtClean="0"/>
              <a:t>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967108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7444E1-CE27-4C75-9329-1AE83DD0D30A}" type="datetimeFigureOut">
              <a:rPr lang="en-US" smtClean="0"/>
              <a:t>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6063837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C7444E1-CE27-4C75-9329-1AE83DD0D30A}" type="datetimeFigureOut">
              <a:rPr lang="en-US" smtClean="0"/>
              <a:t>2/4/2017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F730A26-22C1-4DAF-BC43-99DE4FE51A48}" type="slidenum">
              <a:rPr lang="en-US" smtClean="0"/>
              <a:t>‹#›</a:t>
            </a:fld>
            <a:endParaRPr lang="en-US"/>
          </a:p>
        </p:txBody>
      </p:sp>
    </p:spTree>
    <p:extLst>
      <p:ext uri="{BB962C8B-B14F-4D97-AF65-F5344CB8AC3E}">
        <p14:creationId xmlns:p14="http://schemas.microsoft.com/office/powerpoint/2010/main" val="18315443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9369" y="1569751"/>
            <a:ext cx="9144000" cy="1102519"/>
          </a:xfrm>
        </p:spPr>
        <p:txBody>
          <a:bodyPr anchor="t">
            <a:noAutofit/>
          </a:bodyPr>
          <a:lstStyle/>
          <a:p>
            <a:r>
              <a:rPr lang="en-US" dirty="0"/>
              <a:t>Scatter Plots and Trend Lines</a:t>
            </a:r>
          </a:p>
        </p:txBody>
      </p:sp>
      <p:sp>
        <p:nvSpPr>
          <p:cNvPr id="3" name="Subtitle 2"/>
          <p:cNvSpPr>
            <a:spLocks noGrp="1"/>
          </p:cNvSpPr>
          <p:nvPr>
            <p:ph type="subTitle" idx="1"/>
          </p:nvPr>
        </p:nvSpPr>
        <p:spPr>
          <a:xfrm>
            <a:off x="1371600" y="2724150"/>
            <a:ext cx="6400800" cy="1314450"/>
          </a:xfrm>
        </p:spPr>
        <p:txBody>
          <a:bodyPr/>
          <a:lstStyle/>
          <a:p>
            <a:r>
              <a:rPr lang="en-US" dirty="0"/>
              <a:t>Unit 5 Lesson 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8150"/>
            <a:ext cx="9144000" cy="1152000"/>
          </a:xfrm>
          <a:prstGeom prst="rect">
            <a:avLst/>
          </a:prstGeom>
        </p:spPr>
      </p:pic>
    </p:spTree>
    <p:extLst>
      <p:ext uri="{BB962C8B-B14F-4D97-AF65-F5344CB8AC3E}">
        <p14:creationId xmlns:p14="http://schemas.microsoft.com/office/powerpoint/2010/main" val="37979733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328899"/>
            <a:ext cx="8846128" cy="4724400"/>
          </a:xfrm>
        </p:spPr>
        <p:txBody>
          <a:bodyPr>
            <a:noAutofit/>
          </a:bodyPr>
          <a:lstStyle/>
          <a:p>
            <a:pPr marL="0" indent="0">
              <a:spcAft>
                <a:spcPts val="600"/>
              </a:spcAft>
              <a:buNone/>
            </a:pPr>
            <a:r>
              <a:rPr lang="en-US" sz="2000" b="1" dirty="0">
                <a:solidFill>
                  <a:srgbClr val="0070C0"/>
                </a:solidFill>
              </a:rPr>
              <a:t>Problem 2: Draw a trend line for the data in problem 1. What is the equation of the trend line? </a:t>
            </a:r>
            <a:br>
              <a:rPr lang="en-US" sz="2000" b="1" dirty="0">
                <a:solidFill>
                  <a:srgbClr val="0070C0"/>
                </a:solidFill>
              </a:rPr>
            </a:br>
            <a:br>
              <a:rPr lang="en-US" sz="2000" b="1" dirty="0">
                <a:solidFill>
                  <a:srgbClr val="0070C0"/>
                </a:solidFill>
              </a:rPr>
            </a:br>
            <a:r>
              <a:rPr lang="en-US" sz="2000" dirty="0"/>
              <a:t>Write the equation of the line:</a:t>
            </a:r>
          </a:p>
        </p:txBody>
      </p:sp>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53200" y="4849996"/>
            <a:ext cx="2537719" cy="300513"/>
          </a:xfrm>
          <a:prstGeom prst="rect">
            <a:avLst/>
          </a:prstGeom>
        </p:spPr>
      </p:pic>
      <p:sp>
        <p:nvSpPr>
          <p:cNvPr id="6" name="Title 1"/>
          <p:cNvSpPr txBox="1">
            <a:spLocks/>
          </p:cNvSpPr>
          <p:nvPr/>
        </p:nvSpPr>
        <p:spPr>
          <a:xfrm>
            <a:off x="-10885" y="-19050"/>
            <a:ext cx="3657600" cy="3657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700" b="1" dirty="0">
                <a:latin typeface="Cambria" panose="02040503050406030204" pitchFamily="18" charset="0"/>
              </a:rPr>
              <a:t>SCATTER PLOTS AND TREND LINES</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235529"/>
            <a:ext cx="4095750" cy="3171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xmlns:a14="http://schemas.microsoft.com/office/drawing/2010/main">
        <mc:Choice Requires="a14">
          <p:sp>
            <p:nvSpPr>
              <p:cNvPr id="2" name="TextBox 1"/>
              <p:cNvSpPr txBox="1"/>
              <p:nvPr/>
            </p:nvSpPr>
            <p:spPr>
              <a:xfrm>
                <a:off x="1644502" y="1809750"/>
                <a:ext cx="2394098" cy="369332"/>
              </a:xfrm>
              <a:prstGeom prst="rect">
                <a:avLst/>
              </a:prstGeom>
              <a:solidFill>
                <a:schemeClr val="accent3">
                  <a:lumMod val="60000"/>
                  <a:lumOff val="40000"/>
                </a:schemeClr>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smtClean="0">
                          <a:latin typeface="Cambria Math"/>
                        </a:rPr>
                        <m:t>𝒚</m:t>
                      </m:r>
                      <m:r>
                        <a:rPr lang="en-US" b="1" i="1" smtClean="0">
                          <a:latin typeface="Cambria Math"/>
                        </a:rPr>
                        <m:t>−</m:t>
                      </m:r>
                      <m:sSub>
                        <m:sSubPr>
                          <m:ctrlPr>
                            <a:rPr lang="en-US" b="1" i="1" smtClean="0">
                              <a:latin typeface="Cambria Math" panose="02040503050406030204" pitchFamily="18" charset="0"/>
                            </a:rPr>
                          </m:ctrlPr>
                        </m:sSubPr>
                        <m:e>
                          <m:r>
                            <a:rPr lang="en-US" b="1" i="1" smtClean="0">
                              <a:latin typeface="Cambria Math"/>
                            </a:rPr>
                            <m:t>𝒚</m:t>
                          </m:r>
                        </m:e>
                        <m:sub>
                          <m:r>
                            <a:rPr lang="en-US" b="1" i="1" smtClean="0">
                              <a:latin typeface="Cambria Math"/>
                            </a:rPr>
                            <m:t>𝟏</m:t>
                          </m:r>
                        </m:sub>
                      </m:sSub>
                      <m:r>
                        <a:rPr lang="en-US" b="1" i="1" smtClean="0">
                          <a:latin typeface="Cambria Math"/>
                        </a:rPr>
                        <m:t>=</m:t>
                      </m:r>
                      <m:r>
                        <a:rPr lang="en-US" b="1" i="1" smtClean="0">
                          <a:latin typeface="Cambria Math"/>
                        </a:rPr>
                        <m:t>𝒎</m:t>
                      </m:r>
                      <m:r>
                        <a:rPr lang="en-US" b="1" i="1" smtClean="0">
                          <a:latin typeface="Cambria Math"/>
                        </a:rPr>
                        <m:t>(</m:t>
                      </m:r>
                      <m:r>
                        <a:rPr lang="en-US" b="1" i="1" smtClean="0">
                          <a:latin typeface="Cambria Math"/>
                        </a:rPr>
                        <m:t>𝒙</m:t>
                      </m:r>
                      <m:r>
                        <a:rPr lang="en-US" b="1" i="1" smtClean="0">
                          <a:latin typeface="Cambria Math"/>
                        </a:rPr>
                        <m:t>−</m:t>
                      </m:r>
                      <m:sSub>
                        <m:sSubPr>
                          <m:ctrlPr>
                            <a:rPr lang="en-US" b="1" i="1" smtClean="0">
                              <a:latin typeface="Cambria Math" panose="02040503050406030204" pitchFamily="18" charset="0"/>
                            </a:rPr>
                          </m:ctrlPr>
                        </m:sSubPr>
                        <m:e>
                          <m:r>
                            <a:rPr lang="en-US" b="1" i="1" smtClean="0">
                              <a:latin typeface="Cambria Math"/>
                            </a:rPr>
                            <m:t>𝒙</m:t>
                          </m:r>
                        </m:e>
                        <m:sub>
                          <m:r>
                            <a:rPr lang="en-US" b="1" i="1" smtClean="0">
                              <a:latin typeface="Cambria Math"/>
                            </a:rPr>
                            <m:t>𝟏</m:t>
                          </m:r>
                        </m:sub>
                      </m:sSub>
                      <m:r>
                        <a:rPr lang="en-US" b="1" i="1" smtClean="0">
                          <a:latin typeface="Cambria Math"/>
                        </a:rPr>
                        <m:t>)</m:t>
                      </m:r>
                    </m:oMath>
                  </m:oMathPara>
                </a14:m>
                <a:endParaRPr lang="en-US" b="1" dirty="0"/>
              </a:p>
            </p:txBody>
          </p:sp>
        </mc:Choice>
        <mc:Fallback xmlns="">
          <p:sp>
            <p:nvSpPr>
              <p:cNvPr id="2" name="TextBox 1"/>
              <p:cNvSpPr txBox="1">
                <a:spLocks noRot="1" noChangeAspect="1" noMove="1" noResize="1" noEditPoints="1" noAdjustHandles="1" noChangeArrowheads="1" noChangeShapeType="1" noTextEdit="1"/>
              </p:cNvSpPr>
              <p:nvPr/>
            </p:nvSpPr>
            <p:spPr>
              <a:xfrm>
                <a:off x="1644502" y="1809750"/>
                <a:ext cx="2394098" cy="369332"/>
              </a:xfrm>
              <a:prstGeom prst="rect">
                <a:avLst/>
              </a:prstGeom>
              <a:blipFill rotWithShape="1">
                <a:blip r:embed="rId4"/>
                <a:stretch>
                  <a:fillRect b="-1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1830483" y="2317961"/>
                <a:ext cx="1978594" cy="634789"/>
              </a:xfrm>
              <a:prstGeom prst="rect">
                <a:avLst/>
              </a:prstGeom>
              <a:solidFill>
                <a:schemeClr val="accent3">
                  <a:lumMod val="60000"/>
                  <a:lumOff val="40000"/>
                </a:schemeClr>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smtClean="0">
                          <a:latin typeface="Cambria Math"/>
                        </a:rPr>
                        <m:t>𝒎</m:t>
                      </m:r>
                      <m:r>
                        <a:rPr lang="en-US" b="1" i="1" smtClean="0">
                          <a:latin typeface="Cambria Math"/>
                        </a:rPr>
                        <m:t>=</m:t>
                      </m:r>
                      <m:f>
                        <m:fPr>
                          <m:ctrlPr>
                            <a:rPr lang="en-US" b="1" i="1" smtClean="0">
                              <a:latin typeface="Cambria Math" panose="02040503050406030204" pitchFamily="18" charset="0"/>
                            </a:rPr>
                          </m:ctrlPr>
                        </m:fPr>
                        <m:num>
                          <m:r>
                            <a:rPr lang="en-US" b="1" i="1" smtClean="0">
                              <a:latin typeface="Cambria Math"/>
                            </a:rPr>
                            <m:t>𝟏𝟑</m:t>
                          </m:r>
                          <m:r>
                            <a:rPr lang="en-US" b="1" i="1" smtClean="0">
                              <a:latin typeface="Cambria Math"/>
                            </a:rPr>
                            <m:t>−</m:t>
                          </m:r>
                          <m:r>
                            <a:rPr lang="en-US" b="1" i="1" smtClean="0">
                              <a:latin typeface="Cambria Math"/>
                            </a:rPr>
                            <m:t>𝟖</m:t>
                          </m:r>
                        </m:num>
                        <m:den>
                          <m:r>
                            <a:rPr lang="en-US" b="1" i="1" smtClean="0">
                              <a:latin typeface="Cambria Math"/>
                            </a:rPr>
                            <m:t>𝟓</m:t>
                          </m:r>
                          <m:r>
                            <a:rPr lang="en-US" b="1" i="1" smtClean="0">
                              <a:latin typeface="Cambria Math"/>
                            </a:rPr>
                            <m:t>−</m:t>
                          </m:r>
                          <m:r>
                            <a:rPr lang="en-US" b="1" i="1" smtClean="0">
                              <a:latin typeface="Cambria Math"/>
                            </a:rPr>
                            <m:t>𝟑</m:t>
                          </m:r>
                        </m:den>
                      </m:f>
                      <m:r>
                        <a:rPr lang="en-US" b="1" i="1" smtClean="0">
                          <a:latin typeface="Cambria Math"/>
                        </a:rPr>
                        <m:t>=</m:t>
                      </m:r>
                      <m:f>
                        <m:fPr>
                          <m:ctrlPr>
                            <a:rPr lang="en-US" b="1" i="1" smtClean="0">
                              <a:latin typeface="Cambria Math" panose="02040503050406030204" pitchFamily="18" charset="0"/>
                            </a:rPr>
                          </m:ctrlPr>
                        </m:fPr>
                        <m:num>
                          <m:r>
                            <a:rPr lang="en-US" b="1" i="1" smtClean="0">
                              <a:latin typeface="Cambria Math"/>
                            </a:rPr>
                            <m:t>𝟓</m:t>
                          </m:r>
                        </m:num>
                        <m:den>
                          <m:r>
                            <a:rPr lang="en-US" b="1" i="1" smtClean="0">
                              <a:latin typeface="Cambria Math"/>
                            </a:rPr>
                            <m:t>𝟐</m:t>
                          </m:r>
                        </m:den>
                      </m:f>
                    </m:oMath>
                  </m:oMathPara>
                </a14:m>
                <a:endParaRPr lang="en-US" b="1" dirty="0"/>
              </a:p>
            </p:txBody>
          </p:sp>
        </mc:Choice>
        <mc:Fallback xmlns="">
          <p:sp>
            <p:nvSpPr>
              <p:cNvPr id="7" name="TextBox 6"/>
              <p:cNvSpPr txBox="1">
                <a:spLocks noRot="1" noChangeAspect="1" noMove="1" noResize="1" noEditPoints="1" noAdjustHandles="1" noChangeArrowheads="1" noChangeShapeType="1" noTextEdit="1"/>
              </p:cNvSpPr>
              <p:nvPr/>
            </p:nvSpPr>
            <p:spPr>
              <a:xfrm>
                <a:off x="1830483" y="2317961"/>
                <a:ext cx="1978594" cy="634789"/>
              </a:xfrm>
              <a:prstGeom prst="rect">
                <a:avLst/>
              </a:prstGeom>
              <a:blipFill rotWithShape="1">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1796142" y="3039836"/>
                <a:ext cx="1987587" cy="616515"/>
              </a:xfrm>
              <a:prstGeom prst="rect">
                <a:avLst/>
              </a:prstGeom>
              <a:solidFill>
                <a:schemeClr val="accent3">
                  <a:lumMod val="60000"/>
                  <a:lumOff val="40000"/>
                </a:schemeClr>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smtClean="0">
                          <a:latin typeface="Cambria Math"/>
                        </a:rPr>
                        <m:t>𝒚</m:t>
                      </m:r>
                      <m:r>
                        <a:rPr lang="en-US" b="1" i="1" smtClean="0">
                          <a:latin typeface="Cambria Math"/>
                        </a:rPr>
                        <m:t>−</m:t>
                      </m:r>
                      <m:r>
                        <a:rPr lang="en-US" b="1" i="1" smtClean="0">
                          <a:latin typeface="Cambria Math"/>
                        </a:rPr>
                        <m:t>𝟖</m:t>
                      </m:r>
                      <m:r>
                        <a:rPr lang="en-US" b="1" i="1" smtClean="0">
                          <a:latin typeface="Cambria Math"/>
                        </a:rPr>
                        <m:t>=</m:t>
                      </m:r>
                      <m:f>
                        <m:fPr>
                          <m:ctrlPr>
                            <a:rPr lang="en-US" b="1" i="1">
                              <a:latin typeface="Cambria Math" panose="02040503050406030204" pitchFamily="18" charset="0"/>
                            </a:rPr>
                          </m:ctrlPr>
                        </m:fPr>
                        <m:num>
                          <m:r>
                            <a:rPr lang="en-US" b="1" i="1">
                              <a:latin typeface="Cambria Math"/>
                            </a:rPr>
                            <m:t>𝟓</m:t>
                          </m:r>
                        </m:num>
                        <m:den>
                          <m:r>
                            <a:rPr lang="en-US" b="1" i="1">
                              <a:latin typeface="Cambria Math"/>
                            </a:rPr>
                            <m:t>𝟐</m:t>
                          </m:r>
                        </m:den>
                      </m:f>
                      <m:r>
                        <a:rPr lang="en-US" b="1" i="1" smtClean="0">
                          <a:latin typeface="Cambria Math"/>
                        </a:rPr>
                        <m:t>(</m:t>
                      </m:r>
                      <m:r>
                        <a:rPr lang="en-US" b="1" i="1" smtClean="0">
                          <a:latin typeface="Cambria Math"/>
                        </a:rPr>
                        <m:t>𝒙</m:t>
                      </m:r>
                      <m:r>
                        <a:rPr lang="en-US" b="1" i="1" smtClean="0">
                          <a:latin typeface="Cambria Math"/>
                        </a:rPr>
                        <m:t>−</m:t>
                      </m:r>
                      <m:r>
                        <a:rPr lang="en-US" b="1" i="1" smtClean="0">
                          <a:latin typeface="Cambria Math"/>
                        </a:rPr>
                        <m:t>𝟑</m:t>
                      </m:r>
                      <m:r>
                        <a:rPr lang="en-US" b="1" i="1" smtClean="0">
                          <a:latin typeface="Cambria Math"/>
                        </a:rPr>
                        <m:t>)</m:t>
                      </m:r>
                    </m:oMath>
                  </m:oMathPara>
                </a14:m>
                <a:endParaRPr lang="en-US" b="1" dirty="0"/>
              </a:p>
            </p:txBody>
          </p:sp>
        </mc:Choice>
        <mc:Fallback xmlns="">
          <p:sp>
            <p:nvSpPr>
              <p:cNvPr id="9" name="TextBox 8"/>
              <p:cNvSpPr txBox="1">
                <a:spLocks noRot="1" noChangeAspect="1" noMove="1" noResize="1" noEditPoints="1" noAdjustHandles="1" noChangeArrowheads="1" noChangeShapeType="1" noTextEdit="1"/>
              </p:cNvSpPr>
              <p:nvPr/>
            </p:nvSpPr>
            <p:spPr>
              <a:xfrm>
                <a:off x="1796142" y="3039836"/>
                <a:ext cx="1987587" cy="616515"/>
              </a:xfrm>
              <a:prstGeom prst="rect">
                <a:avLst/>
              </a:prstGeom>
              <a:blipFill rotWithShape="1">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1785255" y="3750017"/>
                <a:ext cx="1987587" cy="634789"/>
              </a:xfrm>
              <a:prstGeom prst="rect">
                <a:avLst/>
              </a:prstGeom>
              <a:solidFill>
                <a:schemeClr val="accent3">
                  <a:lumMod val="60000"/>
                  <a:lumOff val="40000"/>
                </a:schemeClr>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smtClean="0">
                          <a:latin typeface="Cambria Math"/>
                        </a:rPr>
                        <m:t>𝒚</m:t>
                      </m:r>
                      <m:r>
                        <a:rPr lang="en-US" b="1" i="1" smtClean="0">
                          <a:latin typeface="Cambria Math"/>
                        </a:rPr>
                        <m:t>=</m:t>
                      </m:r>
                      <m:f>
                        <m:fPr>
                          <m:ctrlPr>
                            <a:rPr lang="en-US" b="1" i="1">
                              <a:latin typeface="Cambria Math" panose="02040503050406030204" pitchFamily="18" charset="0"/>
                            </a:rPr>
                          </m:ctrlPr>
                        </m:fPr>
                        <m:num>
                          <m:r>
                            <a:rPr lang="en-US" b="1" i="1">
                              <a:latin typeface="Cambria Math"/>
                            </a:rPr>
                            <m:t>𝟓</m:t>
                          </m:r>
                        </m:num>
                        <m:den>
                          <m:r>
                            <a:rPr lang="en-US" b="1" i="1">
                              <a:latin typeface="Cambria Math"/>
                            </a:rPr>
                            <m:t>𝟐</m:t>
                          </m:r>
                        </m:den>
                      </m:f>
                      <m:r>
                        <a:rPr lang="en-US" b="1" i="1" smtClean="0">
                          <a:latin typeface="Cambria Math"/>
                        </a:rPr>
                        <m:t>𝒙</m:t>
                      </m:r>
                      <m:r>
                        <a:rPr lang="en-US" b="1" i="1" smtClean="0">
                          <a:latin typeface="Cambria Math"/>
                        </a:rPr>
                        <m:t>−</m:t>
                      </m:r>
                      <m:f>
                        <m:fPr>
                          <m:ctrlPr>
                            <a:rPr lang="en-US" b="1" i="1" smtClean="0">
                              <a:latin typeface="Cambria Math" panose="02040503050406030204" pitchFamily="18" charset="0"/>
                            </a:rPr>
                          </m:ctrlPr>
                        </m:fPr>
                        <m:num>
                          <m:r>
                            <a:rPr lang="en-US" b="1" i="1" smtClean="0">
                              <a:latin typeface="Cambria Math"/>
                            </a:rPr>
                            <m:t>𝟏𝟓</m:t>
                          </m:r>
                        </m:num>
                        <m:den>
                          <m:r>
                            <a:rPr lang="en-US" b="1" i="1" smtClean="0">
                              <a:latin typeface="Cambria Math"/>
                            </a:rPr>
                            <m:t>𝟐</m:t>
                          </m:r>
                        </m:den>
                      </m:f>
                      <m:r>
                        <a:rPr lang="en-US" b="1" i="1" smtClean="0">
                          <a:latin typeface="Cambria Math"/>
                        </a:rPr>
                        <m:t>+</m:t>
                      </m:r>
                      <m:r>
                        <a:rPr lang="en-US" b="1" i="1" smtClean="0">
                          <a:latin typeface="Cambria Math"/>
                        </a:rPr>
                        <m:t>𝟖</m:t>
                      </m:r>
                    </m:oMath>
                  </m:oMathPara>
                </a14:m>
                <a:endParaRPr lang="en-US" b="1" dirty="0"/>
              </a:p>
            </p:txBody>
          </p:sp>
        </mc:Choice>
        <mc:Fallback xmlns="">
          <p:sp>
            <p:nvSpPr>
              <p:cNvPr id="10" name="TextBox 9"/>
              <p:cNvSpPr txBox="1">
                <a:spLocks noRot="1" noChangeAspect="1" noMove="1" noResize="1" noEditPoints="1" noAdjustHandles="1" noChangeArrowheads="1" noChangeShapeType="1" noTextEdit="1"/>
              </p:cNvSpPr>
              <p:nvPr/>
            </p:nvSpPr>
            <p:spPr>
              <a:xfrm>
                <a:off x="1785255" y="3750017"/>
                <a:ext cx="1987587" cy="634789"/>
              </a:xfrm>
              <a:prstGeom prst="rect">
                <a:avLst/>
              </a:prstGeom>
              <a:blipFill rotWithShape="1">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a:xfrm>
                <a:off x="2046514" y="4444094"/>
                <a:ext cx="1357549" cy="634789"/>
              </a:xfrm>
              <a:prstGeom prst="rect">
                <a:avLst/>
              </a:prstGeom>
              <a:solidFill>
                <a:schemeClr val="accent3">
                  <a:lumMod val="60000"/>
                  <a:lumOff val="40000"/>
                </a:schemeClr>
              </a:solidFill>
              <a:ln>
                <a:solidFill>
                  <a:schemeClr val="tx1"/>
                </a:solidFill>
              </a:ln>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smtClean="0">
                          <a:latin typeface="Cambria Math"/>
                        </a:rPr>
                        <m:t>𝒚</m:t>
                      </m:r>
                      <m:r>
                        <a:rPr lang="en-US" b="1" i="1" smtClean="0">
                          <a:latin typeface="Cambria Math"/>
                        </a:rPr>
                        <m:t>=</m:t>
                      </m:r>
                      <m:f>
                        <m:fPr>
                          <m:ctrlPr>
                            <a:rPr lang="en-US" b="1" i="1">
                              <a:latin typeface="Cambria Math" panose="02040503050406030204" pitchFamily="18" charset="0"/>
                            </a:rPr>
                          </m:ctrlPr>
                        </m:fPr>
                        <m:num>
                          <m:r>
                            <a:rPr lang="en-US" b="1" i="1">
                              <a:latin typeface="Cambria Math"/>
                            </a:rPr>
                            <m:t>𝟓</m:t>
                          </m:r>
                        </m:num>
                        <m:den>
                          <m:r>
                            <a:rPr lang="en-US" b="1" i="1">
                              <a:latin typeface="Cambria Math"/>
                            </a:rPr>
                            <m:t>𝟐</m:t>
                          </m:r>
                        </m:den>
                      </m:f>
                      <m:r>
                        <a:rPr lang="en-US" b="1" i="1" smtClean="0">
                          <a:latin typeface="Cambria Math"/>
                        </a:rPr>
                        <m:t>𝒙</m:t>
                      </m:r>
                      <m:r>
                        <a:rPr lang="en-US" b="1" i="1" smtClean="0">
                          <a:latin typeface="Cambria Math"/>
                        </a:rPr>
                        <m:t>+</m:t>
                      </m:r>
                      <m:f>
                        <m:fPr>
                          <m:ctrlPr>
                            <a:rPr lang="en-US" b="1" i="1" smtClean="0">
                              <a:latin typeface="Cambria Math" panose="02040503050406030204" pitchFamily="18" charset="0"/>
                            </a:rPr>
                          </m:ctrlPr>
                        </m:fPr>
                        <m:num>
                          <m:r>
                            <a:rPr lang="en-US" b="1" i="1" smtClean="0">
                              <a:latin typeface="Cambria Math"/>
                            </a:rPr>
                            <m:t>𝟏</m:t>
                          </m:r>
                        </m:num>
                        <m:den>
                          <m:r>
                            <a:rPr lang="en-US" b="1" i="1" smtClean="0">
                              <a:latin typeface="Cambria Math"/>
                            </a:rPr>
                            <m:t>𝟐</m:t>
                          </m:r>
                        </m:den>
                      </m:f>
                    </m:oMath>
                  </m:oMathPara>
                </a14:m>
                <a:endParaRPr lang="en-US" b="1" dirty="0"/>
              </a:p>
            </p:txBody>
          </p:sp>
        </mc:Choice>
        <mc:Fallback xmlns="">
          <p:sp>
            <p:nvSpPr>
              <p:cNvPr id="12" name="TextBox 11"/>
              <p:cNvSpPr txBox="1">
                <a:spLocks noRot="1" noChangeAspect="1" noMove="1" noResize="1" noEditPoints="1" noAdjustHandles="1" noChangeArrowheads="1" noChangeShapeType="1" noTextEdit="1"/>
              </p:cNvSpPr>
              <p:nvPr/>
            </p:nvSpPr>
            <p:spPr>
              <a:xfrm>
                <a:off x="2046514" y="4444094"/>
                <a:ext cx="1357549" cy="634789"/>
              </a:xfrm>
              <a:prstGeom prst="rect">
                <a:avLst/>
              </a:prstGeom>
              <a:blipFill rotWithShape="1">
                <a:blip r:embed="rId8"/>
                <a:stretch>
                  <a:fillRect/>
                </a:stretch>
              </a:blipFill>
              <a:ln>
                <a:solidFill>
                  <a:schemeClr val="tx1"/>
                </a:solidFill>
              </a:ln>
            </p:spPr>
            <p:txBody>
              <a:bodyPr/>
              <a:lstStyle/>
              <a:p>
                <a:r>
                  <a:rPr lang="en-US">
                    <a:noFill/>
                  </a:rPr>
                  <a:t> </a:t>
                </a:r>
              </a:p>
            </p:txBody>
          </p:sp>
        </mc:Fallback>
      </mc:AlternateContent>
    </p:spTree>
    <p:extLst>
      <p:ext uri="{BB962C8B-B14F-4D97-AF65-F5344CB8AC3E}">
        <p14:creationId xmlns:p14="http://schemas.microsoft.com/office/powerpoint/2010/main" val="24924714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3657600" cy="365760"/>
          </a:xfrm>
        </p:spPr>
        <p:txBody>
          <a:bodyPr>
            <a:normAutofit/>
          </a:bodyPr>
          <a:lstStyle/>
          <a:p>
            <a:pPr algn="l"/>
            <a:r>
              <a:rPr lang="en-US" sz="1700" b="1" dirty="0">
                <a:latin typeface="Cambria" panose="02040503050406030204" pitchFamily="18" charset="0"/>
              </a:rPr>
              <a:t>SCATTER PLOTS AND TREND LINES</a:t>
            </a:r>
          </a:p>
        </p:txBody>
      </p:sp>
      <p:sp>
        <p:nvSpPr>
          <p:cNvPr id="3" name="Content Placeholder 2"/>
          <p:cNvSpPr>
            <a:spLocks noGrp="1"/>
          </p:cNvSpPr>
          <p:nvPr>
            <p:ph idx="1"/>
          </p:nvPr>
        </p:nvSpPr>
        <p:spPr>
          <a:xfrm>
            <a:off x="228600" y="742949"/>
            <a:ext cx="8686800" cy="4107047"/>
          </a:xfrm>
        </p:spPr>
        <p:txBody>
          <a:bodyPr>
            <a:normAutofit/>
          </a:bodyPr>
          <a:lstStyle/>
          <a:p>
            <a:pPr marL="0" indent="0" algn="ctr">
              <a:buNone/>
            </a:pPr>
            <a:r>
              <a:rPr lang="en-US" sz="2400" b="1" dirty="0">
                <a:solidFill>
                  <a:srgbClr val="0070C0"/>
                </a:solidFill>
              </a:rPr>
              <a:t>Students will be able to:</a:t>
            </a:r>
          </a:p>
          <a:p>
            <a:pPr marL="0" indent="0" algn="ctr">
              <a:buNone/>
            </a:pPr>
            <a:r>
              <a:rPr lang="en-US" sz="2400" dirty="0"/>
              <a:t>Understand the concept of scatter plots of a data</a:t>
            </a:r>
            <a:br>
              <a:rPr lang="en-US" sz="2400" dirty="0"/>
            </a:br>
            <a:r>
              <a:rPr lang="en-US" sz="2400" dirty="0"/>
              <a:t>and draw trend lines based on the given data </a:t>
            </a:r>
            <a:br>
              <a:rPr lang="en-US" sz="2400" dirty="0"/>
            </a:br>
            <a:endParaRPr lang="en-US" sz="2400" dirty="0"/>
          </a:p>
          <a:p>
            <a:pPr marL="0" indent="0" algn="ctr">
              <a:buNone/>
            </a:pPr>
            <a:r>
              <a:rPr lang="en-US" sz="2400" b="1" dirty="0">
                <a:solidFill>
                  <a:srgbClr val="0070C0"/>
                </a:solidFill>
              </a:rPr>
              <a:t>Key Vocabulary:</a:t>
            </a:r>
            <a:br>
              <a:rPr lang="en-US" sz="2400" b="1" dirty="0">
                <a:solidFill>
                  <a:srgbClr val="0070C0"/>
                </a:solidFill>
              </a:rPr>
            </a:br>
            <a:endParaRPr lang="en-US" sz="2400" b="1" dirty="0">
              <a:solidFill>
                <a:srgbClr val="0070C0"/>
              </a:solidFill>
            </a:endParaRPr>
          </a:p>
          <a:p>
            <a:r>
              <a:rPr lang="en-US" sz="2400" dirty="0"/>
              <a:t>Scatter Plots</a:t>
            </a:r>
          </a:p>
          <a:p>
            <a:r>
              <a:rPr lang="en-US" sz="2400" dirty="0"/>
              <a:t>Trend or Correlation</a:t>
            </a:r>
          </a:p>
          <a:p>
            <a:r>
              <a:rPr lang="en-US" sz="2400" dirty="0"/>
              <a:t>Trend Lines</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53200" y="4849996"/>
            <a:ext cx="2537719" cy="300513"/>
          </a:xfrm>
          <a:prstGeom prst="rect">
            <a:avLst/>
          </a:prstGeom>
        </p:spPr>
      </p:pic>
    </p:spTree>
    <p:extLst>
      <p:ext uri="{BB962C8B-B14F-4D97-AF65-F5344CB8AC3E}">
        <p14:creationId xmlns:p14="http://schemas.microsoft.com/office/powerpoint/2010/main" val="1888469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0629" y="524248"/>
            <a:ext cx="8938519" cy="4714502"/>
          </a:xfrm>
        </p:spPr>
        <p:txBody>
          <a:bodyPr>
            <a:noAutofit/>
          </a:bodyPr>
          <a:lstStyle/>
          <a:p>
            <a:pPr marL="0" indent="0">
              <a:spcAft>
                <a:spcPts val="600"/>
              </a:spcAft>
              <a:buNone/>
            </a:pPr>
            <a:r>
              <a:rPr lang="en-US" sz="2400" b="1" u="sng" dirty="0">
                <a:solidFill>
                  <a:srgbClr val="0070C0"/>
                </a:solidFill>
              </a:rPr>
              <a:t>Scatter Plots</a:t>
            </a:r>
            <a:endParaRPr lang="en-US" sz="2100" b="1" u="sng" dirty="0">
              <a:solidFill>
                <a:srgbClr val="0070C0"/>
              </a:solidFill>
            </a:endParaRPr>
          </a:p>
          <a:p>
            <a:pPr marL="0" indent="0">
              <a:spcAft>
                <a:spcPts val="600"/>
              </a:spcAft>
              <a:buNone/>
            </a:pPr>
            <a:r>
              <a:rPr lang="en-US" sz="2400" dirty="0"/>
              <a:t>A </a:t>
            </a:r>
            <a:r>
              <a:rPr lang="en-US" sz="2400" b="1" dirty="0"/>
              <a:t>scatter plot </a:t>
            </a:r>
            <a:r>
              <a:rPr lang="en-US" sz="2400" dirty="0"/>
              <a:t>is a graph relating two different data sets by displaying them as ordered pairs. A scatter plot shows a particular trend or correlation.</a:t>
            </a:r>
            <a:br>
              <a:rPr lang="en-US" sz="2400" dirty="0"/>
            </a:br>
            <a:br>
              <a:rPr lang="en-US" sz="2400" dirty="0"/>
            </a:br>
            <a:r>
              <a:rPr lang="en-US" sz="2400" b="1" u="sng" dirty="0">
                <a:solidFill>
                  <a:srgbClr val="0070C0"/>
                </a:solidFill>
              </a:rPr>
              <a:t>Trend or Correlation</a:t>
            </a:r>
            <a:endParaRPr lang="en-US" sz="2400" u="sng" dirty="0">
              <a:solidFill>
                <a:srgbClr val="0070C0"/>
              </a:solidFill>
            </a:endParaRPr>
          </a:p>
          <a:p>
            <a:pPr marL="0" indent="0">
              <a:spcAft>
                <a:spcPts val="600"/>
              </a:spcAft>
              <a:buNone/>
            </a:pPr>
            <a:r>
              <a:rPr lang="en-US" sz="2400" dirty="0"/>
              <a:t>The trend or correlation between two data sets represents the behavior of the graph of the two data sets. </a:t>
            </a:r>
          </a:p>
          <a:p>
            <a:pPr marL="0" indent="0">
              <a:spcAft>
                <a:spcPts val="600"/>
              </a:spcAft>
              <a:buNone/>
            </a:pPr>
            <a:endParaRPr lang="en-US" sz="2400" dirty="0"/>
          </a:p>
          <a:p>
            <a:pPr>
              <a:spcAft>
                <a:spcPts val="600"/>
              </a:spcAft>
            </a:pPr>
            <a:endParaRPr lang="en-US" sz="2400" dirty="0"/>
          </a:p>
        </p:txBody>
      </p:sp>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53200" y="4849996"/>
            <a:ext cx="2537719" cy="300513"/>
          </a:xfrm>
          <a:prstGeom prst="rect">
            <a:avLst/>
          </a:prstGeom>
        </p:spPr>
      </p:pic>
      <p:sp>
        <p:nvSpPr>
          <p:cNvPr id="10" name="Title 1"/>
          <p:cNvSpPr txBox="1">
            <a:spLocks/>
          </p:cNvSpPr>
          <p:nvPr/>
        </p:nvSpPr>
        <p:spPr>
          <a:xfrm>
            <a:off x="-10885" y="-19050"/>
            <a:ext cx="3657600" cy="3657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700" b="1">
                <a:latin typeface="Cambria" panose="02040503050406030204" pitchFamily="18" charset="0"/>
              </a:rPr>
              <a:t>SCATTER PLOTS AND TREND LINES</a:t>
            </a:r>
            <a:endParaRPr lang="en-US" sz="1700" b="1" dirty="0">
              <a:latin typeface="Cambria" panose="02040503050406030204" pitchFamily="18" charset="0"/>
            </a:endParaRPr>
          </a:p>
        </p:txBody>
      </p:sp>
    </p:spTree>
    <p:extLst>
      <p:ext uri="{BB962C8B-B14F-4D97-AF65-F5344CB8AC3E}">
        <p14:creationId xmlns:p14="http://schemas.microsoft.com/office/powerpoint/2010/main" val="11414334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666750"/>
            <a:ext cx="5625889" cy="3545971"/>
          </a:xfrm>
        </p:spPr>
        <p:txBody>
          <a:bodyPr>
            <a:noAutofit/>
          </a:bodyPr>
          <a:lstStyle/>
          <a:p>
            <a:pPr>
              <a:spcAft>
                <a:spcPts val="600"/>
              </a:spcAft>
            </a:pPr>
            <a:r>
              <a:rPr lang="en-US" sz="2400" dirty="0"/>
              <a:t>If the points on a scatter plot generally slope up in going from left to right, the correlation is </a:t>
            </a:r>
            <a:r>
              <a:rPr lang="en-US" sz="2400" b="1" dirty="0"/>
              <a:t>positive</a:t>
            </a:r>
            <a:r>
              <a:rPr lang="en-US" sz="2400" dirty="0"/>
              <a:t>.</a:t>
            </a:r>
            <a:br>
              <a:rPr lang="en-US" sz="2400" dirty="0"/>
            </a:br>
            <a:br>
              <a:rPr lang="en-US" sz="2400" dirty="0"/>
            </a:br>
            <a:endParaRPr lang="en-US" sz="2400" dirty="0"/>
          </a:p>
          <a:p>
            <a:pPr>
              <a:spcAft>
                <a:spcPts val="600"/>
              </a:spcAft>
            </a:pPr>
            <a:r>
              <a:rPr lang="en-US" sz="2400" dirty="0"/>
              <a:t>If the points on a scatter plot generally slope down in going from left to right, the correlation is </a:t>
            </a:r>
            <a:r>
              <a:rPr lang="en-US" sz="2400" b="1" dirty="0"/>
              <a:t>negative</a:t>
            </a:r>
            <a:r>
              <a:rPr lang="en-US" sz="2400" dirty="0"/>
              <a:t>. </a:t>
            </a:r>
          </a:p>
          <a:p>
            <a:pPr marL="0" indent="0">
              <a:spcAft>
                <a:spcPts val="600"/>
              </a:spcAft>
              <a:buNone/>
            </a:pPr>
            <a:endParaRPr lang="en-US" sz="2400" b="1" dirty="0"/>
          </a:p>
        </p:txBody>
      </p:sp>
      <p:pic>
        <p:nvPicPr>
          <p:cNvPr id="16" name="Picture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53200" y="4849996"/>
            <a:ext cx="2537719" cy="300513"/>
          </a:xfrm>
          <a:prstGeom prst="rect">
            <a:avLst/>
          </a:prstGeo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1958" y="438152"/>
            <a:ext cx="2085975" cy="1895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7603" y="2834371"/>
            <a:ext cx="2105025" cy="1914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6415086" y="101476"/>
            <a:ext cx="2119313" cy="369332"/>
          </a:xfrm>
          <a:prstGeom prst="rect">
            <a:avLst/>
          </a:prstGeom>
          <a:noFill/>
        </p:spPr>
        <p:txBody>
          <a:bodyPr wrap="square" rtlCol="0">
            <a:spAutoFit/>
          </a:bodyPr>
          <a:lstStyle/>
          <a:p>
            <a:r>
              <a:rPr lang="en-US" b="1" dirty="0"/>
              <a:t>Positive Correlation</a:t>
            </a:r>
          </a:p>
        </p:txBody>
      </p:sp>
      <p:sp>
        <p:nvSpPr>
          <p:cNvPr id="29" name="TextBox 28"/>
          <p:cNvSpPr txBox="1"/>
          <p:nvPr/>
        </p:nvSpPr>
        <p:spPr>
          <a:xfrm>
            <a:off x="6447743" y="2467760"/>
            <a:ext cx="2228171" cy="369332"/>
          </a:xfrm>
          <a:prstGeom prst="rect">
            <a:avLst/>
          </a:prstGeom>
          <a:noFill/>
        </p:spPr>
        <p:txBody>
          <a:bodyPr wrap="square" rtlCol="0">
            <a:spAutoFit/>
          </a:bodyPr>
          <a:lstStyle/>
          <a:p>
            <a:r>
              <a:rPr lang="en-US" b="1" dirty="0"/>
              <a:t>Negative Correlation</a:t>
            </a:r>
          </a:p>
        </p:txBody>
      </p:sp>
      <p:sp>
        <p:nvSpPr>
          <p:cNvPr id="31" name="Title 1"/>
          <p:cNvSpPr txBox="1">
            <a:spLocks/>
          </p:cNvSpPr>
          <p:nvPr/>
        </p:nvSpPr>
        <p:spPr>
          <a:xfrm>
            <a:off x="-10885" y="-19050"/>
            <a:ext cx="3657600" cy="3657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700" b="1">
                <a:latin typeface="Cambria" panose="02040503050406030204" pitchFamily="18" charset="0"/>
              </a:rPr>
              <a:t>SCATTER PLOTS AND TREND LINES</a:t>
            </a:r>
            <a:endParaRPr lang="en-US" sz="1700" b="1" dirty="0">
              <a:latin typeface="Cambria" panose="02040503050406030204" pitchFamily="18" charset="0"/>
            </a:endParaRPr>
          </a:p>
        </p:txBody>
      </p:sp>
    </p:spTree>
    <p:extLst>
      <p:ext uri="{BB962C8B-B14F-4D97-AF65-F5344CB8AC3E}">
        <p14:creationId xmlns:p14="http://schemas.microsoft.com/office/powerpoint/2010/main" val="28115066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328899"/>
            <a:ext cx="8846128" cy="4724400"/>
          </a:xfrm>
        </p:spPr>
        <p:txBody>
          <a:bodyPr>
            <a:noAutofit/>
          </a:bodyPr>
          <a:lstStyle/>
          <a:p>
            <a:pPr marL="0" indent="0">
              <a:spcAft>
                <a:spcPts val="600"/>
              </a:spcAft>
              <a:buNone/>
            </a:pPr>
            <a:r>
              <a:rPr lang="en-US" sz="2000" b="1" dirty="0">
                <a:solidFill>
                  <a:srgbClr val="0070C0"/>
                </a:solidFill>
              </a:rPr>
              <a:t>Problem 1: The table below compares the weight of boys at different ages. Make a scatter plot of the data. What type of correlation does the scatter plot show?</a:t>
            </a:r>
            <a:endParaRPr lang="en-US" sz="2000" dirty="0"/>
          </a:p>
          <a:p>
            <a:pPr marL="0" indent="0">
              <a:spcAft>
                <a:spcPts val="600"/>
              </a:spcAft>
              <a:buNone/>
            </a:pPr>
            <a:endParaRPr lang="en-US" sz="2000" dirty="0"/>
          </a:p>
          <a:p>
            <a:pPr marL="0" indent="0">
              <a:spcAft>
                <a:spcPts val="600"/>
              </a:spcAft>
              <a:buNone/>
            </a:pPr>
            <a:br>
              <a:rPr lang="en-US" sz="2000" dirty="0"/>
            </a:br>
            <a:br>
              <a:rPr lang="en-US" sz="2000" dirty="0"/>
            </a:br>
            <a:endParaRPr lang="en-US" sz="2000" dirty="0"/>
          </a:p>
          <a:p>
            <a:pPr marL="0" indent="0" algn="just">
              <a:spcAft>
                <a:spcPts val="600"/>
              </a:spcAft>
              <a:buNone/>
            </a:pPr>
            <a:endParaRPr lang="en-US" sz="2000" b="1" dirty="0"/>
          </a:p>
          <a:p>
            <a:pPr marL="0" indent="0" algn="just">
              <a:spcAft>
                <a:spcPts val="600"/>
              </a:spcAft>
              <a:buNone/>
            </a:pPr>
            <a:endParaRPr lang="en-US" sz="2000" b="1" dirty="0"/>
          </a:p>
          <a:p>
            <a:pPr marL="0" indent="0" algn="just">
              <a:spcAft>
                <a:spcPts val="600"/>
              </a:spcAft>
              <a:buNone/>
            </a:pPr>
            <a:br>
              <a:rPr lang="en-US" sz="2000" dirty="0"/>
            </a:br>
            <a:endParaRPr lang="en-US" sz="2000" dirty="0"/>
          </a:p>
        </p:txBody>
      </p:sp>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53200" y="4849996"/>
            <a:ext cx="2537719" cy="300513"/>
          </a:xfrm>
          <a:prstGeom prst="rect">
            <a:avLst/>
          </a:prstGeom>
        </p:spPr>
      </p:pic>
      <p:sp>
        <p:nvSpPr>
          <p:cNvPr id="6" name="Title 1"/>
          <p:cNvSpPr txBox="1">
            <a:spLocks/>
          </p:cNvSpPr>
          <p:nvPr/>
        </p:nvSpPr>
        <p:spPr>
          <a:xfrm>
            <a:off x="-10885" y="-19050"/>
            <a:ext cx="3657600" cy="3657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700" b="1">
                <a:latin typeface="Cambria" panose="02040503050406030204" pitchFamily="18" charset="0"/>
              </a:rPr>
              <a:t>SCATTER PLOTS AND TREND LINES</a:t>
            </a:r>
            <a:endParaRPr lang="en-US" sz="1700" b="1" dirty="0">
              <a:latin typeface="Cambria" panose="020405030504060302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893334255"/>
              </p:ext>
            </p:extLst>
          </p:nvPr>
        </p:nvGraphicFramePr>
        <p:xfrm>
          <a:off x="228600" y="1276350"/>
          <a:ext cx="5181600" cy="741680"/>
        </p:xfrm>
        <a:graphic>
          <a:graphicData uri="http://schemas.openxmlformats.org/drawingml/2006/table">
            <a:tbl>
              <a:tblPr firstRow="1" bandRow="1">
                <a:tableStyleId>{5C22544A-7EE6-4342-B048-85BDC9FD1C3A}</a:tableStyleId>
              </a:tblPr>
              <a:tblGrid>
                <a:gridCol w="1752600">
                  <a:extLst>
                    <a:ext uri="{9D8B030D-6E8A-4147-A177-3AD203B41FA5}">
                      <a16:colId xmlns:a16="http://schemas.microsoft.com/office/drawing/2014/main" val="20000"/>
                    </a:ext>
                  </a:extLst>
                </a:gridCol>
                <a:gridCol w="685800">
                  <a:extLst>
                    <a:ext uri="{9D8B030D-6E8A-4147-A177-3AD203B41FA5}">
                      <a16:colId xmlns:a16="http://schemas.microsoft.com/office/drawing/2014/main" val="20001"/>
                    </a:ext>
                  </a:extLst>
                </a:gridCol>
                <a:gridCol w="685800">
                  <a:extLst>
                    <a:ext uri="{9D8B030D-6E8A-4147-A177-3AD203B41FA5}">
                      <a16:colId xmlns:a16="http://schemas.microsoft.com/office/drawing/2014/main" val="20002"/>
                    </a:ext>
                  </a:extLst>
                </a:gridCol>
                <a:gridCol w="685800">
                  <a:extLst>
                    <a:ext uri="{9D8B030D-6E8A-4147-A177-3AD203B41FA5}">
                      <a16:colId xmlns:a16="http://schemas.microsoft.com/office/drawing/2014/main" val="20003"/>
                    </a:ext>
                  </a:extLst>
                </a:gridCol>
                <a:gridCol w="685800">
                  <a:extLst>
                    <a:ext uri="{9D8B030D-6E8A-4147-A177-3AD203B41FA5}">
                      <a16:colId xmlns:a16="http://schemas.microsoft.com/office/drawing/2014/main" val="20004"/>
                    </a:ext>
                  </a:extLst>
                </a:gridCol>
                <a:gridCol w="685800">
                  <a:extLst>
                    <a:ext uri="{9D8B030D-6E8A-4147-A177-3AD203B41FA5}">
                      <a16:colId xmlns:a16="http://schemas.microsoft.com/office/drawing/2014/main" val="20005"/>
                    </a:ext>
                  </a:extLst>
                </a:gridCol>
              </a:tblGrid>
              <a:tr h="370840">
                <a:tc>
                  <a:txBody>
                    <a:bodyPr/>
                    <a:lstStyle/>
                    <a:p>
                      <a:pPr algn="ctr"/>
                      <a:r>
                        <a:rPr lang="en-US" b="1" dirty="0">
                          <a:solidFill>
                            <a:schemeClr val="tx1"/>
                          </a:solidFill>
                        </a:rPr>
                        <a:t>Age in Years</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3</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5</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7</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9</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11</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algn="ctr"/>
                      <a:r>
                        <a:rPr lang="en-US" b="1" dirty="0">
                          <a:solidFill>
                            <a:schemeClr val="tx1"/>
                          </a:solidFill>
                        </a:rPr>
                        <a:t>Weight in</a:t>
                      </a:r>
                      <a:r>
                        <a:rPr lang="en-US" b="1" baseline="0" dirty="0">
                          <a:solidFill>
                            <a:schemeClr val="tx1"/>
                          </a:solidFill>
                        </a:rPr>
                        <a:t> kg’s</a:t>
                      </a:r>
                      <a:endParaRPr lang="en-US" b="1"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8</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13</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20</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24</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29</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939195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328899"/>
            <a:ext cx="8846128" cy="4724400"/>
          </a:xfrm>
        </p:spPr>
        <p:txBody>
          <a:bodyPr>
            <a:noAutofit/>
          </a:bodyPr>
          <a:lstStyle/>
          <a:p>
            <a:pPr marL="0" indent="0">
              <a:spcAft>
                <a:spcPts val="600"/>
              </a:spcAft>
              <a:buNone/>
            </a:pPr>
            <a:r>
              <a:rPr lang="en-US" sz="2000" b="1" dirty="0">
                <a:solidFill>
                  <a:srgbClr val="0070C0"/>
                </a:solidFill>
              </a:rPr>
              <a:t>Problem 1: The table below compares the weight of boys at different ages. Make a scatter plot of the data. What type of correlation does the scatter plot show?</a:t>
            </a:r>
            <a:endParaRPr lang="en-US" sz="2000" dirty="0"/>
          </a:p>
          <a:p>
            <a:pPr marL="0" indent="0">
              <a:spcAft>
                <a:spcPts val="600"/>
              </a:spcAft>
              <a:buNone/>
            </a:pPr>
            <a:endParaRPr lang="en-US" sz="2000" dirty="0"/>
          </a:p>
          <a:p>
            <a:pPr marL="0" indent="0">
              <a:spcAft>
                <a:spcPts val="600"/>
              </a:spcAft>
              <a:buNone/>
            </a:pPr>
            <a:br>
              <a:rPr lang="en-US" sz="2000" dirty="0"/>
            </a:br>
            <a:br>
              <a:rPr lang="en-US" sz="2000" dirty="0"/>
            </a:br>
            <a:endParaRPr lang="en-US" sz="2000" dirty="0"/>
          </a:p>
          <a:p>
            <a:pPr marL="0" indent="0">
              <a:spcAft>
                <a:spcPts val="600"/>
              </a:spcAft>
              <a:buNone/>
            </a:pPr>
            <a:r>
              <a:rPr lang="en-US" sz="2000" dirty="0"/>
              <a:t>The scatter plot shows that the weight </a:t>
            </a:r>
            <a:br>
              <a:rPr lang="en-US" sz="2000" dirty="0"/>
            </a:br>
            <a:r>
              <a:rPr lang="en-US" sz="2000" dirty="0"/>
              <a:t>increases with the increase in age.</a:t>
            </a:r>
            <a:br>
              <a:rPr lang="en-US" sz="2000" dirty="0"/>
            </a:br>
            <a:r>
              <a:rPr lang="en-US" sz="2000" dirty="0"/>
              <a:t>So the data represents a </a:t>
            </a:r>
            <a:r>
              <a:rPr lang="en-US" sz="2000" b="1" dirty="0"/>
              <a:t>positive</a:t>
            </a:r>
            <a:br>
              <a:rPr lang="en-US" sz="2000" b="1" dirty="0"/>
            </a:br>
            <a:r>
              <a:rPr lang="en-US" sz="2000" b="1" dirty="0"/>
              <a:t>correlation.</a:t>
            </a:r>
            <a:endParaRPr lang="en-US" sz="2000" dirty="0"/>
          </a:p>
          <a:p>
            <a:pPr marL="0" indent="0" algn="just">
              <a:spcAft>
                <a:spcPts val="600"/>
              </a:spcAft>
              <a:buNone/>
            </a:pPr>
            <a:endParaRPr lang="en-US" sz="2000" b="1" dirty="0"/>
          </a:p>
          <a:p>
            <a:pPr marL="0" indent="0" algn="just">
              <a:spcAft>
                <a:spcPts val="600"/>
              </a:spcAft>
              <a:buNone/>
            </a:pPr>
            <a:endParaRPr lang="en-US" sz="2000" b="1" dirty="0"/>
          </a:p>
          <a:p>
            <a:pPr marL="0" indent="0" algn="just">
              <a:spcAft>
                <a:spcPts val="600"/>
              </a:spcAft>
              <a:buNone/>
            </a:pPr>
            <a:br>
              <a:rPr lang="en-US" sz="2000" dirty="0"/>
            </a:br>
            <a:endParaRPr lang="en-US" sz="2000" dirty="0"/>
          </a:p>
        </p:txBody>
      </p:sp>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53200" y="4849996"/>
            <a:ext cx="2537719" cy="300513"/>
          </a:xfrm>
          <a:prstGeom prst="rect">
            <a:avLst/>
          </a:prstGeom>
        </p:spPr>
      </p:pic>
      <p:sp>
        <p:nvSpPr>
          <p:cNvPr id="6" name="Title 1"/>
          <p:cNvSpPr txBox="1">
            <a:spLocks/>
          </p:cNvSpPr>
          <p:nvPr/>
        </p:nvSpPr>
        <p:spPr>
          <a:xfrm>
            <a:off x="-10885" y="-19050"/>
            <a:ext cx="3657600" cy="3657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700" b="1" dirty="0">
                <a:latin typeface="Cambria" panose="02040503050406030204" pitchFamily="18" charset="0"/>
              </a:rPr>
              <a:t>SCATTER PLOTS AND TREND LINES</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352550"/>
            <a:ext cx="4438650" cy="3362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1" name="Table 10"/>
          <p:cNvGraphicFramePr>
            <a:graphicFrameLocks noGrp="1"/>
          </p:cNvGraphicFramePr>
          <p:nvPr>
            <p:extLst>
              <p:ext uri="{D42A27DB-BD31-4B8C-83A1-F6EECF244321}">
                <p14:modId xmlns:p14="http://schemas.microsoft.com/office/powerpoint/2010/main" val="1019269855"/>
              </p:ext>
            </p:extLst>
          </p:nvPr>
        </p:nvGraphicFramePr>
        <p:xfrm>
          <a:off x="304800" y="1167494"/>
          <a:ext cx="5181600" cy="741680"/>
        </p:xfrm>
        <a:graphic>
          <a:graphicData uri="http://schemas.openxmlformats.org/drawingml/2006/table">
            <a:tbl>
              <a:tblPr firstRow="1" bandRow="1">
                <a:tableStyleId>{5C22544A-7EE6-4342-B048-85BDC9FD1C3A}</a:tableStyleId>
              </a:tblPr>
              <a:tblGrid>
                <a:gridCol w="1752600">
                  <a:extLst>
                    <a:ext uri="{9D8B030D-6E8A-4147-A177-3AD203B41FA5}">
                      <a16:colId xmlns:a16="http://schemas.microsoft.com/office/drawing/2014/main" val="20000"/>
                    </a:ext>
                  </a:extLst>
                </a:gridCol>
                <a:gridCol w="685800">
                  <a:extLst>
                    <a:ext uri="{9D8B030D-6E8A-4147-A177-3AD203B41FA5}">
                      <a16:colId xmlns:a16="http://schemas.microsoft.com/office/drawing/2014/main" val="20001"/>
                    </a:ext>
                  </a:extLst>
                </a:gridCol>
                <a:gridCol w="685800">
                  <a:extLst>
                    <a:ext uri="{9D8B030D-6E8A-4147-A177-3AD203B41FA5}">
                      <a16:colId xmlns:a16="http://schemas.microsoft.com/office/drawing/2014/main" val="20002"/>
                    </a:ext>
                  </a:extLst>
                </a:gridCol>
                <a:gridCol w="685800">
                  <a:extLst>
                    <a:ext uri="{9D8B030D-6E8A-4147-A177-3AD203B41FA5}">
                      <a16:colId xmlns:a16="http://schemas.microsoft.com/office/drawing/2014/main" val="20003"/>
                    </a:ext>
                  </a:extLst>
                </a:gridCol>
                <a:gridCol w="685800">
                  <a:extLst>
                    <a:ext uri="{9D8B030D-6E8A-4147-A177-3AD203B41FA5}">
                      <a16:colId xmlns:a16="http://schemas.microsoft.com/office/drawing/2014/main" val="20004"/>
                    </a:ext>
                  </a:extLst>
                </a:gridCol>
                <a:gridCol w="685800">
                  <a:extLst>
                    <a:ext uri="{9D8B030D-6E8A-4147-A177-3AD203B41FA5}">
                      <a16:colId xmlns:a16="http://schemas.microsoft.com/office/drawing/2014/main" val="20005"/>
                    </a:ext>
                  </a:extLst>
                </a:gridCol>
              </a:tblGrid>
              <a:tr h="370840">
                <a:tc>
                  <a:txBody>
                    <a:bodyPr/>
                    <a:lstStyle/>
                    <a:p>
                      <a:pPr algn="ctr"/>
                      <a:r>
                        <a:rPr lang="en-US" b="1" dirty="0">
                          <a:solidFill>
                            <a:schemeClr val="tx1"/>
                          </a:solidFill>
                        </a:rPr>
                        <a:t>Age in Years</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3</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5</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7</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9</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11</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algn="ctr"/>
                      <a:r>
                        <a:rPr lang="en-US" b="1" dirty="0">
                          <a:solidFill>
                            <a:schemeClr val="tx1"/>
                          </a:solidFill>
                        </a:rPr>
                        <a:t>Weight in</a:t>
                      </a:r>
                      <a:r>
                        <a:rPr lang="en-US" b="1" baseline="0" dirty="0">
                          <a:solidFill>
                            <a:schemeClr val="tx1"/>
                          </a:solidFill>
                        </a:rPr>
                        <a:t> kg’s</a:t>
                      </a:r>
                      <a:endParaRPr lang="en-US" b="1"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8</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13</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20</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24</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29</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529979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655" y="554322"/>
            <a:ext cx="9122229" cy="2474628"/>
          </a:xfrm>
        </p:spPr>
        <p:txBody>
          <a:bodyPr>
            <a:noAutofit/>
          </a:bodyPr>
          <a:lstStyle/>
          <a:p>
            <a:pPr marL="0" indent="0">
              <a:spcAft>
                <a:spcPts val="600"/>
              </a:spcAft>
              <a:buNone/>
            </a:pPr>
            <a:r>
              <a:rPr lang="en-US" sz="2400" b="1" u="sng" dirty="0">
                <a:solidFill>
                  <a:srgbClr val="0070C0"/>
                </a:solidFill>
              </a:rPr>
              <a:t>Trend Line</a:t>
            </a:r>
          </a:p>
          <a:p>
            <a:pPr marL="0" indent="0">
              <a:spcAft>
                <a:spcPts val="600"/>
              </a:spcAft>
              <a:buNone/>
            </a:pPr>
            <a:r>
              <a:rPr lang="en-US" sz="2400" dirty="0"/>
              <a:t>A trend line is a line drawn near the points on the scatter plot. We can write an equation of the trend using the points on the line and use the equation to estimate other values.</a:t>
            </a:r>
            <a:br>
              <a:rPr lang="en-US" sz="2400" dirty="0"/>
            </a:br>
            <a:endParaRPr lang="en-US" sz="2400" b="1" dirty="0"/>
          </a:p>
        </p:txBody>
      </p:sp>
      <p:pic>
        <p:nvPicPr>
          <p:cNvPr id="16" name="Picture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53200" y="4849996"/>
            <a:ext cx="2537719" cy="300513"/>
          </a:xfrm>
          <a:prstGeom prst="rect">
            <a:avLst/>
          </a:prstGeom>
        </p:spPr>
      </p:pic>
      <p:sp>
        <p:nvSpPr>
          <p:cNvPr id="18" name="Title 1"/>
          <p:cNvSpPr txBox="1">
            <a:spLocks/>
          </p:cNvSpPr>
          <p:nvPr/>
        </p:nvSpPr>
        <p:spPr>
          <a:xfrm>
            <a:off x="-10885" y="-19050"/>
            <a:ext cx="3657600" cy="3657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700" b="1" dirty="0">
                <a:latin typeface="Cambria" panose="02040503050406030204" pitchFamily="18" charset="0"/>
              </a:rPr>
              <a:t>SCATTER PLOTS AND TREND LINES</a:t>
            </a:r>
          </a:p>
        </p:txBody>
      </p:sp>
    </p:spTree>
    <p:extLst>
      <p:ext uri="{BB962C8B-B14F-4D97-AF65-F5344CB8AC3E}">
        <p14:creationId xmlns:p14="http://schemas.microsoft.com/office/powerpoint/2010/main" val="24248135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328899"/>
            <a:ext cx="8846128" cy="4724400"/>
          </a:xfrm>
        </p:spPr>
        <p:txBody>
          <a:bodyPr>
            <a:noAutofit/>
          </a:bodyPr>
          <a:lstStyle/>
          <a:p>
            <a:pPr marL="0" indent="0">
              <a:spcAft>
                <a:spcPts val="600"/>
              </a:spcAft>
              <a:buNone/>
            </a:pPr>
            <a:r>
              <a:rPr lang="en-US" sz="2000" b="1" dirty="0">
                <a:solidFill>
                  <a:srgbClr val="0070C0"/>
                </a:solidFill>
              </a:rPr>
              <a:t>Problem 2: Draw a trend line for the data in problem 1. What is the equation of the trend line? </a:t>
            </a:r>
            <a:endParaRPr lang="en-US" sz="2000" dirty="0"/>
          </a:p>
        </p:txBody>
      </p:sp>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53200" y="4849996"/>
            <a:ext cx="2537719" cy="300513"/>
          </a:xfrm>
          <a:prstGeom prst="rect">
            <a:avLst/>
          </a:prstGeom>
        </p:spPr>
      </p:pic>
      <p:sp>
        <p:nvSpPr>
          <p:cNvPr id="6" name="Title 1"/>
          <p:cNvSpPr txBox="1">
            <a:spLocks/>
          </p:cNvSpPr>
          <p:nvPr/>
        </p:nvSpPr>
        <p:spPr>
          <a:xfrm>
            <a:off x="-10885" y="-19050"/>
            <a:ext cx="3657600" cy="3657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700" b="1" dirty="0">
                <a:latin typeface="Cambria" panose="02040503050406030204" pitchFamily="18" charset="0"/>
              </a:rPr>
              <a:t>SCATTER PLOTS AND TREND LINES</a:t>
            </a:r>
          </a:p>
        </p:txBody>
      </p:sp>
    </p:spTree>
    <p:extLst>
      <p:ext uri="{BB962C8B-B14F-4D97-AF65-F5344CB8AC3E}">
        <p14:creationId xmlns:p14="http://schemas.microsoft.com/office/powerpoint/2010/main" val="24400070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328899"/>
            <a:ext cx="8846128" cy="4724400"/>
          </a:xfrm>
        </p:spPr>
        <p:txBody>
          <a:bodyPr>
            <a:noAutofit/>
          </a:bodyPr>
          <a:lstStyle/>
          <a:p>
            <a:pPr marL="0" indent="0">
              <a:spcAft>
                <a:spcPts val="600"/>
              </a:spcAft>
              <a:buNone/>
            </a:pPr>
            <a:r>
              <a:rPr lang="en-US" sz="2000" b="1" dirty="0">
                <a:solidFill>
                  <a:srgbClr val="0070C0"/>
                </a:solidFill>
              </a:rPr>
              <a:t>Problem 2: Draw a trend line for the data in problem 1. What is the equation of the trend line? </a:t>
            </a:r>
            <a:endParaRPr lang="en-US" sz="2000" dirty="0"/>
          </a:p>
        </p:txBody>
      </p:sp>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53200" y="4849996"/>
            <a:ext cx="2537719" cy="300513"/>
          </a:xfrm>
          <a:prstGeom prst="rect">
            <a:avLst/>
          </a:prstGeom>
        </p:spPr>
      </p:pic>
      <p:sp>
        <p:nvSpPr>
          <p:cNvPr id="6" name="Title 1"/>
          <p:cNvSpPr txBox="1">
            <a:spLocks/>
          </p:cNvSpPr>
          <p:nvPr/>
        </p:nvSpPr>
        <p:spPr>
          <a:xfrm>
            <a:off x="-10885" y="-19050"/>
            <a:ext cx="3657600" cy="3657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700" b="1" dirty="0">
                <a:latin typeface="Cambria" panose="02040503050406030204" pitchFamily="18" charset="0"/>
              </a:rPr>
              <a:t>SCATTER PLOTS AND TREND LINES</a:t>
            </a:r>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123950"/>
            <a:ext cx="4646840" cy="3520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 name="Straight Connector 3"/>
          <p:cNvCxnSpPr/>
          <p:nvPr/>
        </p:nvCxnSpPr>
        <p:spPr>
          <a:xfrm flipV="1">
            <a:off x="2808514" y="1276350"/>
            <a:ext cx="2895600" cy="28956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29877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6907</TotalTime>
  <Words>372</Words>
  <Application>Microsoft Office PowerPoint</Application>
  <PresentationFormat>On-screen Show (16:9)</PresentationFormat>
  <Paragraphs>72</Paragraphs>
  <Slides>10</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Cambria</vt:lpstr>
      <vt:lpstr>Cambria Math</vt:lpstr>
      <vt:lpstr>Office Theme</vt:lpstr>
      <vt:lpstr>Scatter Plots and Trend Lines</vt:lpstr>
      <vt:lpstr>SCATTER PLOTS AND TREND LINES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Rafae</dc:creator>
  <cp:lastModifiedBy>Jeff Twiddy</cp:lastModifiedBy>
  <cp:revision>410</cp:revision>
  <dcterms:created xsi:type="dcterms:W3CDTF">2016-10-20T15:06:14Z</dcterms:created>
  <dcterms:modified xsi:type="dcterms:W3CDTF">2017-02-04T23:49:00Z</dcterms:modified>
</cp:coreProperties>
</file>